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7" r:id="rId2"/>
    <p:sldId id="258" r:id="rId3"/>
    <p:sldId id="267" r:id="rId4"/>
    <p:sldId id="266" r:id="rId5"/>
    <p:sldId id="268" r:id="rId6"/>
    <p:sldId id="259" r:id="rId7"/>
    <p:sldId id="260" r:id="rId8"/>
    <p:sldId id="261" r:id="rId9"/>
    <p:sldId id="269" r:id="rId10"/>
    <p:sldId id="262" r:id="rId11"/>
    <p:sldId id="263" r:id="rId12"/>
    <p:sldId id="270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DEC"/>
    <a:srgbClr val="D2E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60" y="66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png>
</file>

<file path=ppt/media/image12.png>
</file>

<file path=ppt/media/image13.jpe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8.jpeg>
</file>

<file path=ppt/media/image19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93F02-9EC0-45FF-8720-A00CA3700D33}" type="datetimeFigureOut">
              <a:rPr lang="fr-FR" smtClean="0"/>
              <a:t>12/06/2020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8B3DA-5DB6-429A-94DB-B1798B29A8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6977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61FDA-3969-490E-BF81-06295E935B8F}" type="datetime1">
              <a:rPr lang="fr-FR" smtClean="0"/>
              <a:t>12/06/2020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515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EA156-582D-4958-8072-1685BCA8EEBC}" type="datetime1">
              <a:rPr lang="fr-FR" smtClean="0"/>
              <a:t>12/06/2020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969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3A104-6E57-4772-BA75-83E5B127BC1F}" type="datetime1">
              <a:rPr lang="fr-FR" smtClean="0"/>
              <a:t>12/06/2020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2657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E0332-44F1-492E-A887-48A4E961A4EF}" type="datetime1">
              <a:rPr lang="fr-FR" smtClean="0"/>
              <a:t>12/06/2020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7542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ED34-08D8-4B3E-ABA0-12CFDA389551}" type="datetime1">
              <a:rPr lang="fr-FR" smtClean="0"/>
              <a:t>12/06/2020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46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D5222-4535-4B81-836F-A461C7C0DF28}" type="datetime1">
              <a:rPr lang="fr-FR" smtClean="0"/>
              <a:t>12/06/2020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4567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49F90-1F65-4ED1-ABB4-432EFF96D60E}" type="datetime1">
              <a:rPr lang="fr-FR" smtClean="0"/>
              <a:t>12/06/2020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5157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E148A-83D8-4982-A416-989443033FB2}" type="datetime1">
              <a:rPr lang="fr-FR" smtClean="0"/>
              <a:t>12/06/2020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5910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DCEC-2A12-45A2-8BED-BC5803AD66DC}" type="datetime1">
              <a:rPr lang="fr-FR" smtClean="0"/>
              <a:t>12/06/2020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6598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14F31CA-F57B-40F5-9D8C-AB005ACC23B3}" type="datetime1">
              <a:rPr lang="fr-FR" smtClean="0"/>
              <a:t>12/06/2020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9628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46C0-E1BD-4C05-96EF-597158FBC288}" type="datetime1">
              <a:rPr lang="fr-FR" smtClean="0"/>
              <a:t>12/06/2020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197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4C9061B-CFB6-4E4C-A4EC-F6CFC18B0AF3}" type="datetime1">
              <a:rPr lang="fr-FR" smtClean="0"/>
              <a:t>12/06/2020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B9124A2-E1D7-417D-88BC-63EA5DA45BC4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2008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www.chimix.com/an8/cap8/capa45.htm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F25D0-1DF7-4352-BC93-49C8418F5E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5400" dirty="0"/>
              <a:t>Dosages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0C0F4B-E921-458D-822C-99A41A8C3D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i="1" cap="none" spc="0" dirty="0"/>
              <a:t>Agrégation 2020</a:t>
            </a:r>
          </a:p>
          <a:p>
            <a:r>
              <a:rPr lang="fr-FR" cap="none" spc="0" dirty="0"/>
              <a:t>Rémy BONNEMORT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389C604-85ED-4C1E-A449-7DB05F167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5817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CA14F9-27A4-4AE5-A65D-77BAE62F1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Titrage des ions chlorures </a:t>
            </a:r>
            <a:br>
              <a:rPr lang="fr-FR" dirty="0"/>
            </a:br>
            <a:r>
              <a:rPr lang="fr-FR" dirty="0"/>
              <a:t>par une solution de nitrate d’argent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9A04846-BDA1-453D-8485-94B68F7D9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10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27BAB4A-03B5-444C-87D5-A3D98E3C0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018" y="2214066"/>
            <a:ext cx="4772903" cy="35622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2C921665-4343-44D6-A14D-A3FFA2BD435C}"/>
                  </a:ext>
                </a:extLst>
              </p:cNvPr>
              <p:cNvSpPr txBox="1"/>
              <p:nvPr/>
            </p:nvSpPr>
            <p:spPr>
              <a:xfrm>
                <a:off x="6758609" y="2214066"/>
                <a:ext cx="4612373" cy="27057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b="1" u="sng" dirty="0"/>
                  <a:t>Réaction support de titrage :</a:t>
                </a:r>
              </a:p>
              <a:p>
                <a:pPr algn="ctr"/>
                <a:endParaRPr lang="fr-FR" b="1" u="sng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𝐴𝑔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𝑎𝑞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𝐶𝑙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sup>
                          </m:sSup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𝑎𝑞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 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𝐴𝑔𝐶𝑙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fr-FR" dirty="0"/>
              </a:p>
              <a:p>
                <a:pPr algn="ctr"/>
                <a:endParaRPr lang="fr-FR" dirty="0"/>
              </a:p>
              <a:p>
                <a:pPr algn="ctr"/>
                <a:r>
                  <a:rPr lang="fr-FR" b="1" u="sng" dirty="0"/>
                  <a:t>Relation à l’équivalence 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p>
                            <m:sSup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𝐴𝑔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p>
                            <m:sSup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𝐶𝑙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sup>
                          </m:sSup>
                        </m:sub>
                      </m:sSub>
                    </m:oMath>
                  </m:oMathPara>
                </a14:m>
                <a:endParaRPr lang="fr-FR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fr-FR" dirty="0"/>
              </a:p>
              <a:p>
                <a:pPr algn="ctr"/>
                <a:endParaRPr lang="fr-FR" dirty="0"/>
              </a:p>
              <a:p>
                <a:r>
                  <a:rPr lang="fr-FR" dirty="0"/>
                  <a:t>Ici,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=10 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𝑚𝐿</m:t>
                    </m:r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2C921665-4343-44D6-A14D-A3FFA2BD43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8609" y="2214066"/>
                <a:ext cx="4612373" cy="2705741"/>
              </a:xfrm>
              <a:prstGeom prst="rect">
                <a:avLst/>
              </a:prstGeom>
              <a:blipFill>
                <a:blip r:embed="rId3"/>
                <a:stretch>
                  <a:fillRect l="-1190" t="-1126" b="-270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BD8ED1B2-A6BD-4CCD-A0CC-420CB74745DE}"/>
                  </a:ext>
                </a:extLst>
              </p:cNvPr>
              <p:cNvSpPr txBox="1"/>
              <p:nvPr/>
            </p:nvSpPr>
            <p:spPr>
              <a:xfrm>
                <a:off x="3458816" y="2676939"/>
                <a:ext cx="1881809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=0,1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𝑚𝑜𝑙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BD8ED1B2-A6BD-4CCD-A0CC-420CB74745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8816" y="2676939"/>
                <a:ext cx="1881809" cy="307777"/>
              </a:xfrm>
              <a:prstGeom prst="rect">
                <a:avLst/>
              </a:prstGeom>
              <a:blipFill>
                <a:blip r:embed="rId4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3595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EEBE5E-C1E8-4BAB-80AE-1A4B91AE5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Évolution de la conductivité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F4D2E97-C2DD-490D-B9C7-48A214BBA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11</a:t>
            </a:fld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au 5">
                <a:extLst>
                  <a:ext uri="{FF2B5EF4-FFF2-40B4-BE49-F238E27FC236}">
                    <a16:creationId xmlns:a16="http://schemas.microsoft.com/office/drawing/2014/main" id="{422A0D2C-27F2-4B21-A8BB-C36C6303D7E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64960785"/>
                  </p:ext>
                </p:extLst>
              </p:nvPr>
            </p:nvGraphicFramePr>
            <p:xfrm>
              <a:off x="198783" y="2107096"/>
              <a:ext cx="11834186" cy="392583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616765">
                      <a:extLst>
                        <a:ext uri="{9D8B030D-6E8A-4147-A177-3AD203B41FA5}">
                          <a16:colId xmlns:a16="http://schemas.microsoft.com/office/drawing/2014/main" val="152995930"/>
                        </a:ext>
                      </a:extLst>
                    </a:gridCol>
                    <a:gridCol w="1696278">
                      <a:extLst>
                        <a:ext uri="{9D8B030D-6E8A-4147-A177-3AD203B41FA5}">
                          <a16:colId xmlns:a16="http://schemas.microsoft.com/office/drawing/2014/main" val="1490497947"/>
                        </a:ext>
                      </a:extLst>
                    </a:gridCol>
                    <a:gridCol w="1417983">
                      <a:extLst>
                        <a:ext uri="{9D8B030D-6E8A-4147-A177-3AD203B41FA5}">
                          <a16:colId xmlns:a16="http://schemas.microsoft.com/office/drawing/2014/main" val="3415937721"/>
                        </a:ext>
                      </a:extLst>
                    </a:gridCol>
                    <a:gridCol w="1749287">
                      <a:extLst>
                        <a:ext uri="{9D8B030D-6E8A-4147-A177-3AD203B41FA5}">
                          <a16:colId xmlns:a16="http://schemas.microsoft.com/office/drawing/2014/main" val="444829793"/>
                        </a:ext>
                      </a:extLst>
                    </a:gridCol>
                    <a:gridCol w="1802295">
                      <a:extLst>
                        <a:ext uri="{9D8B030D-6E8A-4147-A177-3AD203B41FA5}">
                          <a16:colId xmlns:a16="http://schemas.microsoft.com/office/drawing/2014/main" val="3933813553"/>
                        </a:ext>
                      </a:extLst>
                    </a:gridCol>
                    <a:gridCol w="1722783">
                      <a:extLst>
                        <a:ext uri="{9D8B030D-6E8A-4147-A177-3AD203B41FA5}">
                          <a16:colId xmlns:a16="http://schemas.microsoft.com/office/drawing/2014/main" val="4226499412"/>
                        </a:ext>
                      </a:extLst>
                    </a:gridCol>
                    <a:gridCol w="1828795">
                      <a:extLst>
                        <a:ext uri="{9D8B030D-6E8A-4147-A177-3AD203B41FA5}">
                          <a16:colId xmlns:a16="http://schemas.microsoft.com/office/drawing/2014/main" val="3873208135"/>
                        </a:ext>
                      </a:extLst>
                    </a:gridCol>
                  </a:tblGrid>
                  <a:tr h="843596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Espèces en jeu dans le dosage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fr-FR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𝑁𝑎</m:t>
                                    </m:r>
                                  </m:e>
                                  <m:sup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fr-FR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𝐶𝑙</m:t>
                                    </m:r>
                                  </m:e>
                                  <m:sup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fr-FR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𝐴𝑔</m:t>
                                    </m:r>
                                  </m:e>
                                  <m:sup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fr-FR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fr-FR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𝑁𝑂</m:t>
                                        </m:r>
                                      </m:e>
                                      <m:sub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  <m:sup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Conductivité totale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1764218"/>
                      </a:ext>
                    </a:extLst>
                  </a:tr>
                  <a:tr h="1566679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Variation des concentrations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Avant l’équivalence</a:t>
                          </a: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𝑣𝑒𝑟𝑠</m:t>
                                    </m:r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é</m:t>
                                    </m:r>
                                  </m:sub>
                                </m:s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&lt; 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𝑒𝑞</m:t>
                                    </m:r>
                                  </m:sub>
                                </m:s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(réagissent avec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fr-F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𝐴𝑔</m:t>
                                  </m:r>
                                </m:e>
                                <m:sup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p>
                              </m:sSup>
                            </m:oMath>
                          </a14:m>
                          <a:r>
                            <a:rPr lang="fr-FR" dirty="0"/>
                            <a:t>)</a:t>
                          </a:r>
                        </a:p>
                      </a:txBody>
                      <a:tcPr anchor="b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Pas de variations car réagissent avec les ions chlorure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FR" dirty="0"/>
                        </a:p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𝑁𝑎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</m:sup>
                                    </m:sSup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𝑁𝑎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𝐶𝑙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</m:sup>
                                    </m:sSup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𝐶𝑙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fr-FR" b="0" i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sSub>
                                          <m:sSubPr>
                                            <m:ctrlPr>
                                              <a:rPr lang="fr-FR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fr-FR" b="0" i="1" smtClean="0">
                                                <a:latin typeface="Cambria Math" panose="02040503050406030204" pitchFamily="18" charset="0"/>
                                              </a:rPr>
                                              <m:t>𝑁𝑂</m:t>
                                            </m:r>
                                          </m:e>
                                          <m:sub>
                                            <m:r>
                                              <a:rPr lang="fr-FR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</m:sup>
                                    </m:sSup>
                                  </m:sub>
                                </m:s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sSup>
                                  <m:sSup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𝑁𝑂</m:t>
                                        </m:r>
                                      </m:e>
                                      <m:sub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  <m:sup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</m:sup>
                                </m:sSup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07047113"/>
                      </a:ext>
                    </a:extLst>
                  </a:tr>
                  <a:tr h="1233090">
                    <a:tc vMerge="1">
                      <a:txBody>
                        <a:bodyPr/>
                        <a:lstStyle/>
                        <a:p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Après l’équivalence </a:t>
                          </a: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𝑣𝑒𝑟𝑠</m:t>
                                    </m:r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é</m:t>
                                    </m:r>
                                  </m:sub>
                                </m:s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&gt; 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𝑒𝑞</m:t>
                                    </m:r>
                                  </m:sub>
                                </m:s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Pas de variations car totalement consommés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FR" dirty="0"/>
                        </a:p>
                        <a:p>
                          <a:pPr algn="ctr"/>
                          <a:endParaRPr lang="fr-FR" dirty="0"/>
                        </a:p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FR" dirty="0"/>
                        </a:p>
                        <a:p>
                          <a:pPr algn="ctr"/>
                          <a:endParaRPr lang="fr-FR" dirty="0"/>
                        </a:p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𝑁𝑎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</m:sup>
                                    </m:sSup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𝑁𝑎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𝐴𝑔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</m:sup>
                                    </m:sSup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𝐴𝑔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fr-FR" b="0" i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sSub>
                                          <m:sSubPr>
                                            <m:ctrlPr>
                                              <a:rPr lang="fr-FR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fr-FR" b="0" i="1" smtClean="0">
                                                <a:latin typeface="Cambria Math" panose="02040503050406030204" pitchFamily="18" charset="0"/>
                                              </a:rPr>
                                              <m:t>𝑁𝑂</m:t>
                                            </m:r>
                                          </m:e>
                                          <m:sub>
                                            <m:r>
                                              <a:rPr lang="fr-FR" b="0" i="1" smtClean="0">
                                                <a:latin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</m:sup>
                                    </m:sSup>
                                  </m:sub>
                                </m:sSub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[</m:t>
                                </m:r>
                                <m:sSup>
                                  <m:sSup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𝑁𝑂</m:t>
                                        </m:r>
                                      </m:e>
                                      <m:sub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  <m:sup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</m:sup>
                                </m:sSup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]</m:t>
                                </m:r>
                              </m:oMath>
                            </m:oMathPara>
                          </a14:m>
                          <a:endParaRPr lang="fr-FR" dirty="0"/>
                        </a:p>
                        <a:p>
                          <a:pPr algn="ctr"/>
                          <a:endParaRPr lang="fr-F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538768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au 5">
                <a:extLst>
                  <a:ext uri="{FF2B5EF4-FFF2-40B4-BE49-F238E27FC236}">
                    <a16:creationId xmlns:a16="http://schemas.microsoft.com/office/drawing/2014/main" id="{422A0D2C-27F2-4B21-A8BB-C36C6303D7E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64960785"/>
                  </p:ext>
                </p:extLst>
              </p:nvPr>
            </p:nvGraphicFramePr>
            <p:xfrm>
              <a:off x="198783" y="2107096"/>
              <a:ext cx="11834186" cy="392583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616765">
                      <a:extLst>
                        <a:ext uri="{9D8B030D-6E8A-4147-A177-3AD203B41FA5}">
                          <a16:colId xmlns:a16="http://schemas.microsoft.com/office/drawing/2014/main" val="152995930"/>
                        </a:ext>
                      </a:extLst>
                    </a:gridCol>
                    <a:gridCol w="1696278">
                      <a:extLst>
                        <a:ext uri="{9D8B030D-6E8A-4147-A177-3AD203B41FA5}">
                          <a16:colId xmlns:a16="http://schemas.microsoft.com/office/drawing/2014/main" val="1490497947"/>
                        </a:ext>
                      </a:extLst>
                    </a:gridCol>
                    <a:gridCol w="1417983">
                      <a:extLst>
                        <a:ext uri="{9D8B030D-6E8A-4147-A177-3AD203B41FA5}">
                          <a16:colId xmlns:a16="http://schemas.microsoft.com/office/drawing/2014/main" val="3415937721"/>
                        </a:ext>
                      </a:extLst>
                    </a:gridCol>
                    <a:gridCol w="1749287">
                      <a:extLst>
                        <a:ext uri="{9D8B030D-6E8A-4147-A177-3AD203B41FA5}">
                          <a16:colId xmlns:a16="http://schemas.microsoft.com/office/drawing/2014/main" val="444829793"/>
                        </a:ext>
                      </a:extLst>
                    </a:gridCol>
                    <a:gridCol w="1802295">
                      <a:extLst>
                        <a:ext uri="{9D8B030D-6E8A-4147-A177-3AD203B41FA5}">
                          <a16:colId xmlns:a16="http://schemas.microsoft.com/office/drawing/2014/main" val="3933813553"/>
                        </a:ext>
                      </a:extLst>
                    </a:gridCol>
                    <a:gridCol w="1722783">
                      <a:extLst>
                        <a:ext uri="{9D8B030D-6E8A-4147-A177-3AD203B41FA5}">
                          <a16:colId xmlns:a16="http://schemas.microsoft.com/office/drawing/2014/main" val="4226499412"/>
                        </a:ext>
                      </a:extLst>
                    </a:gridCol>
                    <a:gridCol w="1828795">
                      <a:extLst>
                        <a:ext uri="{9D8B030D-6E8A-4147-A177-3AD203B41FA5}">
                          <a16:colId xmlns:a16="http://schemas.microsoft.com/office/drawing/2014/main" val="3873208135"/>
                        </a:ext>
                      </a:extLst>
                    </a:gridCol>
                  </a:tblGrid>
                  <a:tr h="843596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Espèces en jeu dans le dosage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4914" t="-719" r="-503448" b="-3654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70732" t="-719" r="-306969" b="-3654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59459" t="-719" r="-197635" b="-3654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480565" t="-719" r="-106714" b="-3654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Conductivité totale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1764218"/>
                      </a:ext>
                    </a:extLst>
                  </a:tr>
                  <a:tr h="1566679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Variation des concentrations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95341" t="-54475" r="-501792" b="-976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b">
                        <a:blipFill>
                          <a:blip r:embed="rId2"/>
                          <a:stretch>
                            <a:fillRect l="-270732" t="-54475" r="-306969" b="-976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Pas de variations car réagissent avec les ions chlorure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FR" dirty="0"/>
                        </a:p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47667" t="-54475" r="-667" b="-9766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07047113"/>
                      </a:ext>
                    </a:extLst>
                  </a:tr>
                  <a:tr h="1515555">
                    <a:tc vMerge="1">
                      <a:txBody>
                        <a:bodyPr/>
                        <a:lstStyle/>
                        <a:p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2"/>
                          <a:stretch>
                            <a:fillRect l="-95341" t="-159438" r="-501792" b="-8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Pas de variations car totalement consommés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FR" dirty="0"/>
                        </a:p>
                        <a:p>
                          <a:pPr algn="ctr"/>
                          <a:endParaRPr lang="fr-FR" dirty="0"/>
                        </a:p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FR" dirty="0"/>
                        </a:p>
                        <a:p>
                          <a:pPr algn="ctr"/>
                          <a:endParaRPr lang="fr-FR" dirty="0"/>
                        </a:p>
                        <a:p>
                          <a:pPr algn="ctr"/>
                          <a:r>
                            <a:rPr lang="fr-FR" dirty="0"/>
                            <a:t>Spectateurs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47667" t="-159438" r="-667" b="-80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53876827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ED563CD0-0403-43D3-A5FA-FEDA805E240C}"/>
              </a:ext>
            </a:extLst>
          </p:cNvPr>
          <p:cNvCxnSpPr/>
          <p:nvPr/>
        </p:nvCxnSpPr>
        <p:spPr>
          <a:xfrm>
            <a:off x="3644349" y="3412435"/>
            <a:ext cx="109993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9750B0A2-5047-4EBC-82A7-3577B1CA9F9A}"/>
              </a:ext>
            </a:extLst>
          </p:cNvPr>
          <p:cNvCxnSpPr/>
          <p:nvPr/>
        </p:nvCxnSpPr>
        <p:spPr>
          <a:xfrm>
            <a:off x="3644349" y="4750905"/>
            <a:ext cx="109993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C274A23-C45A-46FD-A246-70F9373AE0F1}"/>
              </a:ext>
            </a:extLst>
          </p:cNvPr>
          <p:cNvCxnSpPr>
            <a:cxnSpLocks/>
          </p:cNvCxnSpPr>
          <p:nvPr/>
        </p:nvCxnSpPr>
        <p:spPr>
          <a:xfrm>
            <a:off x="5128590" y="3150704"/>
            <a:ext cx="1245705" cy="5565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AAED82C3-25AB-44BB-811D-F809E89D7A38}"/>
              </a:ext>
            </a:extLst>
          </p:cNvPr>
          <p:cNvCxnSpPr>
            <a:cxnSpLocks/>
          </p:cNvCxnSpPr>
          <p:nvPr/>
        </p:nvCxnSpPr>
        <p:spPr>
          <a:xfrm flipV="1">
            <a:off x="7030276" y="4777409"/>
            <a:ext cx="1258955" cy="4041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BFDF82C2-B1AD-4836-87B4-1AE53BD14D37}"/>
              </a:ext>
            </a:extLst>
          </p:cNvPr>
          <p:cNvCxnSpPr>
            <a:cxnSpLocks/>
          </p:cNvCxnSpPr>
          <p:nvPr/>
        </p:nvCxnSpPr>
        <p:spPr>
          <a:xfrm flipV="1">
            <a:off x="8759687" y="3177209"/>
            <a:ext cx="1258955" cy="4041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7FF7C1DB-367D-4420-AC0F-6F5E4C76207A}"/>
              </a:ext>
            </a:extLst>
          </p:cNvPr>
          <p:cNvCxnSpPr>
            <a:cxnSpLocks/>
          </p:cNvCxnSpPr>
          <p:nvPr/>
        </p:nvCxnSpPr>
        <p:spPr>
          <a:xfrm flipV="1">
            <a:off x="8862390" y="4777409"/>
            <a:ext cx="1258955" cy="4041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294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5659D2-7D71-4725-A23C-48A889443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pH – métrie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AECC76F-D6B5-4EAF-A1C8-DFE4B5FAA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12</a:t>
            </a:fld>
            <a:endParaRPr lang="fr-FR"/>
          </a:p>
        </p:txBody>
      </p:sp>
      <p:pic>
        <p:nvPicPr>
          <p:cNvPr id="1026" name="Picture 2" descr="PH-mètre 780 | Contact METROHM FRANCE">
            <a:extLst>
              <a:ext uri="{FF2B5EF4-FFF2-40B4-BE49-F238E27FC236}">
                <a16:creationId xmlns:a16="http://schemas.microsoft.com/office/drawing/2014/main" id="{F07795A6-4360-4A96-B133-07D9288E5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8817" y="2011017"/>
            <a:ext cx="5274365" cy="3955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794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F2BF6A-4D21-4D47-A102-A6957EDF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348" y="286603"/>
            <a:ext cx="11118574" cy="1450757"/>
          </a:xfrm>
        </p:spPr>
        <p:txBody>
          <a:bodyPr/>
          <a:lstStyle/>
          <a:p>
            <a:r>
              <a:rPr lang="fr-FR" dirty="0"/>
              <a:t>Titrage de la soude contenue dans le Destop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38C4E5D-6A12-4343-A8DF-F809B1F6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13</a:t>
            </a:fld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BCD1245F-52E8-48F8-97C9-3407ABB1B9FC}"/>
                  </a:ext>
                </a:extLst>
              </p:cNvPr>
              <p:cNvSpPr txBox="1"/>
              <p:nvPr/>
            </p:nvSpPr>
            <p:spPr>
              <a:xfrm>
                <a:off x="6758609" y="2214066"/>
                <a:ext cx="4612373" cy="2777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b="1" u="sng" dirty="0"/>
                  <a:t>Réaction support de titrage :</a:t>
                </a:r>
              </a:p>
              <a:p>
                <a:pPr algn="ctr"/>
                <a:endParaRPr lang="fr-FR" b="1" u="sng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fr-F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𝑎𝑞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𝐻𝑂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sup>
                          </m:sSup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𝑎𝑞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→2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</m:oMath>
                  </m:oMathPara>
                </a14:m>
                <a:endParaRPr lang="fr-FR" dirty="0"/>
              </a:p>
              <a:p>
                <a:pPr algn="ctr"/>
                <a:endParaRPr lang="fr-FR" dirty="0"/>
              </a:p>
              <a:p>
                <a:pPr algn="ctr"/>
                <a:r>
                  <a:rPr lang="fr-FR" b="1" u="sng" dirty="0"/>
                  <a:t>Relation à l’équivalence 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p>
                            <m:sSup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fr-F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p>
                          </m:s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sSup>
                            <m:sSup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𝐻𝑂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sup>
                          </m:sSup>
                        </m:sub>
                      </m:sSub>
                    </m:oMath>
                  </m:oMathPara>
                </a14:m>
                <a:endParaRPr lang="fr-FR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fr-FR" dirty="0"/>
              </a:p>
              <a:p>
                <a:pPr algn="ctr"/>
                <a:endParaRPr lang="fr-FR" dirty="0"/>
              </a:p>
              <a:p>
                <a:r>
                  <a:rPr lang="fr-FR" dirty="0"/>
                  <a:t>Ici,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=20 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𝑚𝐿</m:t>
                    </m:r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BCD1245F-52E8-48F8-97C9-3407ABB1B9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8609" y="2214066"/>
                <a:ext cx="4612373" cy="2777042"/>
              </a:xfrm>
              <a:prstGeom prst="rect">
                <a:avLst/>
              </a:prstGeom>
              <a:blipFill>
                <a:blip r:embed="rId2"/>
                <a:stretch>
                  <a:fillRect l="-1190" t="-109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 7">
            <a:extLst>
              <a:ext uri="{FF2B5EF4-FFF2-40B4-BE49-F238E27FC236}">
                <a16:creationId xmlns:a16="http://schemas.microsoft.com/office/drawing/2014/main" id="{285D6A0D-4034-4460-95E4-C157403D6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652" y="2108404"/>
            <a:ext cx="5168348" cy="388493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840F0E30-6F58-4F74-8C09-1992015E2E31}"/>
                  </a:ext>
                </a:extLst>
              </p:cNvPr>
              <p:cNvSpPr txBox="1"/>
              <p:nvPr/>
            </p:nvSpPr>
            <p:spPr>
              <a:xfrm>
                <a:off x="3604591" y="2703443"/>
                <a:ext cx="1881809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fr-FR" sz="1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=0,1 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𝑚𝑜𝑙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fr-FR" sz="1400" b="0" i="1" smtClean="0">
                          <a:latin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840F0E30-6F58-4F74-8C09-1992015E2E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4591" y="2703443"/>
                <a:ext cx="1881809" cy="307777"/>
              </a:xfrm>
              <a:prstGeom prst="rect">
                <a:avLst/>
              </a:prstGeom>
              <a:blipFill>
                <a:blip r:embed="rId4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1419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8936E8-F261-4E24-A12E-437677B1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 choix faire 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6569A24-3A68-4E87-AE8E-B23B75377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14</a:t>
            </a:fld>
            <a:endParaRPr lang="fr-FR"/>
          </a:p>
        </p:txBody>
      </p:sp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id="{BE29BB54-A4D0-43B6-9C4E-4DA02A2F40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3303804"/>
              </p:ext>
            </p:extLst>
          </p:nvPr>
        </p:nvGraphicFramePr>
        <p:xfrm>
          <a:off x="2032000" y="2501900"/>
          <a:ext cx="8127999" cy="293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8711975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0829087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5054468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Type de dosage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Étalonnage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Titrage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2031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Méthode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Non destructrice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Destructrice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2729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Suivi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Spectrophotométrique</a:t>
                      </a:r>
                    </a:p>
                    <a:p>
                      <a:pPr algn="ctr"/>
                      <a:r>
                        <a:rPr lang="fr-FR" dirty="0"/>
                        <a:t>Conductimétrique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Conductimétrie</a:t>
                      </a:r>
                    </a:p>
                    <a:p>
                      <a:pPr algn="ctr"/>
                      <a:r>
                        <a:rPr lang="fr-FR" dirty="0"/>
                        <a:t>pH-métrique</a:t>
                      </a:r>
                    </a:p>
                    <a:p>
                      <a:pPr algn="ctr"/>
                      <a:r>
                        <a:rPr lang="fr-FR" dirty="0"/>
                        <a:t>Colorimétrique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4061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Avantages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Réutilisable (une fois l’étalonnage réalisé)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Rapide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726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Inconvénients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Long (étalonnage)</a:t>
                      </a:r>
                    </a:p>
                    <a:p>
                      <a:pPr algn="ctr"/>
                      <a:r>
                        <a:rPr lang="fr-FR" dirty="0"/>
                        <a:t>Nécessité d’avoir le produit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Destructeur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915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866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4D7CDB-969F-4FB7-8829-4F11715B0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chimie au quotidien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68C2EA9-33B5-4DFF-8167-BF6773647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2</a:t>
            </a:fld>
            <a:endParaRPr lang="fr-FR"/>
          </a:p>
        </p:txBody>
      </p:sp>
      <p:pic>
        <p:nvPicPr>
          <p:cNvPr id="1026" name="Picture 2" descr="Les Schtroumpfs Boîte 210 bonbons | La Boutique HARIBO">
            <a:extLst>
              <a:ext uri="{FF2B5EF4-FFF2-40B4-BE49-F238E27FC236}">
                <a16:creationId xmlns:a16="http://schemas.microsoft.com/office/drawing/2014/main" id="{3A2EB436-6D57-4C58-A686-3CA8CE419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0041">
            <a:off x="518857" y="1907949"/>
            <a:ext cx="1473337" cy="147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06F8F5F-CA58-4FA7-AA19-8E34744AA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33342">
            <a:off x="8928606" y="2386233"/>
            <a:ext cx="2115195" cy="1189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Les texturants alimentaires - Génie Alimentaire">
            <a:extLst>
              <a:ext uri="{FF2B5EF4-FFF2-40B4-BE49-F238E27FC236}">
                <a16:creationId xmlns:a16="http://schemas.microsoft.com/office/drawing/2014/main" id="{9065A421-28BE-4270-93B3-DE6C309A5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82060">
            <a:off x="2199840" y="2335275"/>
            <a:ext cx="1495425" cy="134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1F9F9398-E403-48B3-9918-5F36DA0CA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31" y="3941892"/>
            <a:ext cx="2670638" cy="202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Eau de Javel 1er prix 6 x 2 L | Bernard.fr">
            <a:extLst>
              <a:ext uri="{FF2B5EF4-FFF2-40B4-BE49-F238E27FC236}">
                <a16:creationId xmlns:a16="http://schemas.microsoft.com/office/drawing/2014/main" id="{AD7AAB3E-6046-4186-9ED1-370757CE3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616" y="2333661"/>
            <a:ext cx="1611433" cy="1611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érum physiologique stérile 250 ml">
            <a:extLst>
              <a:ext uri="{FF2B5EF4-FFF2-40B4-BE49-F238E27FC236}">
                <a16:creationId xmlns:a16="http://schemas.microsoft.com/office/drawing/2014/main" id="{299D3FFB-665E-4E93-B6EF-885629847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2256" y="3812504"/>
            <a:ext cx="1800227" cy="1800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Déboucheur canalisation destop liquide surpuissant - 1 l - wc et ...">
            <a:extLst>
              <a:ext uri="{FF2B5EF4-FFF2-40B4-BE49-F238E27FC236}">
                <a16:creationId xmlns:a16="http://schemas.microsoft.com/office/drawing/2014/main" id="{67A8F12F-25A5-47F5-9BE2-9699FEB11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945" y="4178148"/>
            <a:ext cx="1800228" cy="138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958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3AD004-D3E2-4390-BF41-1A059C96A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Spectrophotométrie et échelle de teinte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BD95112-9BE6-4687-9303-8DECC820C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3</a:t>
            </a:fld>
            <a:endParaRPr lang="fr-FR"/>
          </a:p>
        </p:txBody>
      </p:sp>
      <p:pic>
        <p:nvPicPr>
          <p:cNvPr id="1026" name="Picture 2" descr="Spectrophotomètre PRIM Advanced | Conatex matériel didactique ...">
            <a:extLst>
              <a:ext uri="{FF2B5EF4-FFF2-40B4-BE49-F238E27FC236}">
                <a16:creationId xmlns:a16="http://schemas.microsoft.com/office/drawing/2014/main" id="{AA6C179E-D241-4967-AC9B-B60EC0C868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165411"/>
            <a:ext cx="3866322" cy="386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sage du bleu brillant (colorant “bleu brillant FCF”) | Physique ...">
            <a:extLst>
              <a:ext uri="{FF2B5EF4-FFF2-40B4-BE49-F238E27FC236}">
                <a16:creationId xmlns:a16="http://schemas.microsoft.com/office/drawing/2014/main" id="{72FD7D19-A345-4BBC-8E22-7A2E998EA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5873" y="2816867"/>
            <a:ext cx="4929807" cy="2676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6863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5A3974-13FA-4898-8CA2-4B3CC303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Dosage spectrophotométrique </a:t>
            </a:r>
            <a:br>
              <a:rPr lang="fr-FR" dirty="0"/>
            </a:br>
            <a:r>
              <a:rPr lang="fr-FR" dirty="0"/>
              <a:t>par étalonnage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73C0716-CAA1-46AA-88B6-C84C77292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4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1C22A01-FB4A-498C-A622-9D297AEC4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515" y="1979216"/>
            <a:ext cx="3314700" cy="177165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954C6FE-2398-4F3C-9736-97BAB835C8FF}"/>
              </a:ext>
            </a:extLst>
          </p:cNvPr>
          <p:cNvSpPr txBox="1"/>
          <p:nvPr/>
        </p:nvSpPr>
        <p:spPr>
          <a:xfrm>
            <a:off x="9111220" y="5979648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Image et courbe issues d’un TP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2EBDD78-114C-4619-8EA0-CEE06BCFF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529" y="1979216"/>
            <a:ext cx="7962176" cy="400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154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260257-B428-4346-AB92-C3B7402F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Conductimètre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A885B9F-E527-4CA0-8159-938CA7A1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5</a:t>
            </a:fld>
            <a:endParaRPr lang="fr-FR"/>
          </a:p>
        </p:txBody>
      </p:sp>
      <p:pic>
        <p:nvPicPr>
          <p:cNvPr id="2050" name="Picture 2" descr="Conductimètre Électrique De L'eau De Dds-11c - Buy Conductimètre D ...">
            <a:extLst>
              <a:ext uri="{FF2B5EF4-FFF2-40B4-BE49-F238E27FC236}">
                <a16:creationId xmlns:a16="http://schemas.microsoft.com/office/drawing/2014/main" id="{97B99A27-7FED-49D8-AEDB-96D7BF0A6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514" y="2027168"/>
            <a:ext cx="3936972" cy="393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886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13803F-A322-4DC6-84CC-BBD4D923F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Lois de Beer-Lambert et Kohlrausch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BB84AC8-99B9-4CE5-B072-6DBCF7CFF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6</a:t>
            </a:fld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au 5">
                <a:extLst>
                  <a:ext uri="{FF2B5EF4-FFF2-40B4-BE49-F238E27FC236}">
                    <a16:creationId xmlns:a16="http://schemas.microsoft.com/office/drawing/2014/main" id="{C2F62498-5FDD-4DDD-ACC3-DFCD659B986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22455098"/>
                  </p:ext>
                </p:extLst>
              </p:nvPr>
            </p:nvGraphicFramePr>
            <p:xfrm>
              <a:off x="1166964" y="2115706"/>
              <a:ext cx="9858072" cy="3741756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286024">
                      <a:extLst>
                        <a:ext uri="{9D8B030D-6E8A-4147-A177-3AD203B41FA5}">
                          <a16:colId xmlns:a16="http://schemas.microsoft.com/office/drawing/2014/main" val="2041408244"/>
                        </a:ext>
                      </a:extLst>
                    </a:gridCol>
                    <a:gridCol w="3286024">
                      <a:extLst>
                        <a:ext uri="{9D8B030D-6E8A-4147-A177-3AD203B41FA5}">
                          <a16:colId xmlns:a16="http://schemas.microsoft.com/office/drawing/2014/main" val="860143643"/>
                        </a:ext>
                      </a:extLst>
                    </a:gridCol>
                    <a:gridCol w="3286024">
                      <a:extLst>
                        <a:ext uri="{9D8B030D-6E8A-4147-A177-3AD203B41FA5}">
                          <a16:colId xmlns:a16="http://schemas.microsoft.com/office/drawing/2014/main" val="1064913373"/>
                        </a:ext>
                      </a:extLst>
                    </a:gridCol>
                  </a:tblGrid>
                  <a:tr h="52300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Technique utilisée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Spectrophotométrie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Conductimétrie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0992925"/>
                      </a:ext>
                    </a:extLst>
                  </a:tr>
                  <a:tr h="52300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Phénomène physique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Absorption de la lumière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Conduction du courant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82954524"/>
                      </a:ext>
                    </a:extLst>
                  </a:tr>
                  <a:tr h="9046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Relation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/>
                            <a:t>Loi de Beer-Lambert</a:t>
                          </a: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×</m:t>
                                </m:r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×[</m:t>
                                </m:r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𝑏𝑙𝑒𝑢</m:t>
                                </m:r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r>
                                  <a:rPr lang="fr-FR" sz="1600" b="0" i="1" smtClean="0">
                                    <a:latin typeface="Cambria Math" panose="02040503050406030204" pitchFamily="18" charset="0"/>
                                  </a:rPr>
                                  <m:t>131]</m:t>
                                </m:r>
                              </m:oMath>
                            </m:oMathPara>
                          </a14:m>
                          <a:endParaRPr lang="fr-FR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/>
                            <a:t>Loi de Kohlrausch</a:t>
                          </a: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𝑁𝑎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</m:sup>
                                    </m:sSup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𝑁𝑎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𝐶𝑙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</m:sup>
                                    </m:sSup>
                                  </m:sub>
                                </m:sSub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𝐶𝑙</m:t>
                                        </m:r>
                                      </m:e>
                                      <m:sup>
                                        <m:r>
                                          <a:rPr lang="fr-FR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fr-FR" b="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84146112"/>
                      </a:ext>
                    </a:extLst>
                  </a:tr>
                  <a:tr h="52300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Grandeur mesurée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oMath>
                          </a14:m>
                          <a:r>
                            <a:rPr lang="fr-FR" dirty="0"/>
                            <a:t> absorption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oMath>
                          </a14:m>
                          <a:r>
                            <a:rPr lang="fr-FR" dirty="0"/>
                            <a:t> conductivité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12778720"/>
                      </a:ext>
                    </a:extLst>
                  </a:tr>
                  <a:tr h="51584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Grandeur molaire associée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×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74404850"/>
                      </a:ext>
                    </a:extLst>
                  </a:tr>
                  <a:tr h="75227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Utilisable pour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Solutions colorées</a:t>
                          </a:r>
                        </a:p>
                        <a:p>
                          <a:pPr algn="ctr"/>
                          <a:r>
                            <a:rPr lang="fr-FR" sz="1100" i="1" dirty="0"/>
                            <a:t>Mais pas que…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Solutions ioniques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694151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au 5">
                <a:extLst>
                  <a:ext uri="{FF2B5EF4-FFF2-40B4-BE49-F238E27FC236}">
                    <a16:creationId xmlns:a16="http://schemas.microsoft.com/office/drawing/2014/main" id="{C2F62498-5FDD-4DDD-ACC3-DFCD659B986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22455098"/>
                  </p:ext>
                </p:extLst>
              </p:nvPr>
            </p:nvGraphicFramePr>
            <p:xfrm>
              <a:off x="1166964" y="2115706"/>
              <a:ext cx="9858072" cy="3741756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286024">
                      <a:extLst>
                        <a:ext uri="{9D8B030D-6E8A-4147-A177-3AD203B41FA5}">
                          <a16:colId xmlns:a16="http://schemas.microsoft.com/office/drawing/2014/main" val="2041408244"/>
                        </a:ext>
                      </a:extLst>
                    </a:gridCol>
                    <a:gridCol w="3286024">
                      <a:extLst>
                        <a:ext uri="{9D8B030D-6E8A-4147-A177-3AD203B41FA5}">
                          <a16:colId xmlns:a16="http://schemas.microsoft.com/office/drawing/2014/main" val="860143643"/>
                        </a:ext>
                      </a:extLst>
                    </a:gridCol>
                    <a:gridCol w="3286024">
                      <a:extLst>
                        <a:ext uri="{9D8B030D-6E8A-4147-A177-3AD203B41FA5}">
                          <a16:colId xmlns:a16="http://schemas.microsoft.com/office/drawing/2014/main" val="1064913373"/>
                        </a:ext>
                      </a:extLst>
                    </a:gridCol>
                  </a:tblGrid>
                  <a:tr h="52300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Technique utilisée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Spectrophotométrie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Conductimétrie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0992925"/>
                      </a:ext>
                    </a:extLst>
                  </a:tr>
                  <a:tr h="52300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Phénomène physique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Absorption de la lumière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Conduction du courant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82954524"/>
                      </a:ext>
                    </a:extLst>
                  </a:tr>
                  <a:tr h="90461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Relation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000" t="-116892" r="-100185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71" t="-116892" r="-371" b="-2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84146112"/>
                      </a:ext>
                    </a:extLst>
                  </a:tr>
                  <a:tr h="52300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Grandeur mesurée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000" t="-373256" r="-100185" b="-2441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71" t="-373256" r="-371" b="-2441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12778720"/>
                      </a:ext>
                    </a:extLst>
                  </a:tr>
                  <a:tr h="51584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Grandeur molaire associée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000" t="-478824" r="-100185" b="-1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371" t="-478824" r="-371" b="-14705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74404850"/>
                      </a:ext>
                    </a:extLst>
                  </a:tr>
                  <a:tr h="75227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b="1" dirty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</a:rPr>
                            <a:t>Utilisable pour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Solutions colorées</a:t>
                          </a:r>
                        </a:p>
                        <a:p>
                          <a:pPr algn="ctr"/>
                          <a:r>
                            <a:rPr lang="fr-FR" sz="1100" i="1" dirty="0"/>
                            <a:t>Mais pas que…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Solutions ioniques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694151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451814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D1A97C-A6E5-40DC-9F35-38934B5BE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Principe de fonctionnement d’un conductimètre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FD0B2EA-E48E-4F95-8599-8A2200F2B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7</a:t>
            </a:fld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1B3A695-46FC-4E3C-B6BF-826FD29FE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054" y="1855548"/>
            <a:ext cx="4011516" cy="40237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33EFEE6-79CB-4E3D-8870-957941EDFD7C}"/>
              </a:ext>
            </a:extLst>
          </p:cNvPr>
          <p:cNvSpPr/>
          <p:nvPr/>
        </p:nvSpPr>
        <p:spPr>
          <a:xfrm>
            <a:off x="1842054" y="5997445"/>
            <a:ext cx="113173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Valéry PRÉVOST, Bernard RICHOUX et al. Physique Chimie, Terminale S enseignement spéciﬁque.Nathan,2012.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13CFCA1-E2E0-4CF6-81F5-8EEB36F2D67F}"/>
              </a:ext>
            </a:extLst>
          </p:cNvPr>
          <p:cNvSpPr txBox="1"/>
          <p:nvPr/>
        </p:nvSpPr>
        <p:spPr>
          <a:xfrm>
            <a:off x="7087263" y="2553784"/>
            <a:ext cx="40684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/>
              <a:t>Le conductimètre applique une tension à ces bornes ce qui entraine un déplacement des espèces ioniques et donc une résistance apparait (mesurée directement par l’appareil)</a:t>
            </a:r>
          </a:p>
        </p:txBody>
      </p:sp>
    </p:spTree>
    <p:extLst>
      <p:ext uri="{BB962C8B-B14F-4D97-AF65-F5344CB8AC3E}">
        <p14:creationId xmlns:p14="http://schemas.microsoft.com/office/powerpoint/2010/main" val="883366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734DC5-1F26-44AE-83B0-5898596FD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Montage : réalisation d’un titrage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D8363C7-6FB2-40DD-B2CA-ECE0F9152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8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6D292D6-F6F4-4ABF-873C-171F62123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128" y="1947593"/>
            <a:ext cx="3456703" cy="38814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E481D3-C1A7-4FB4-A766-11A8E0961C39}"/>
              </a:ext>
            </a:extLst>
          </p:cNvPr>
          <p:cNvSpPr/>
          <p:nvPr/>
        </p:nvSpPr>
        <p:spPr>
          <a:xfrm>
            <a:off x="1842053" y="6039317"/>
            <a:ext cx="104824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Valéry PRÉVOST, Bernard RICHOUX et al. Physique Chimie, Terminale S enseignement spéciﬁque.Nathan,2012.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0546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AEEBF9-26E7-4994-B633-7202DBE1E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Courbe de titrage conductimétrique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3BEF577-4EAB-4872-8E8C-EDBED3CC5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124A2-E1D7-417D-88BC-63EA5DA45BC4}" type="slidenum">
              <a:rPr lang="fr-FR" smtClean="0"/>
              <a:t>9</a:t>
            </a:fld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E3092E-7A3C-42EB-91BA-0EFFA8D9A25D}"/>
              </a:ext>
            </a:extLst>
          </p:cNvPr>
          <p:cNvSpPr/>
          <p:nvPr/>
        </p:nvSpPr>
        <p:spPr>
          <a:xfrm>
            <a:off x="5306654" y="5961030"/>
            <a:ext cx="68853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2"/>
              </a:rPr>
              <a:t>http://www.chimix.com/an8/cap8/capa45.htm</a:t>
            </a:r>
            <a:r>
              <a:rPr lang="fr-FR" dirty="0"/>
              <a:t>, consulté le 12/06/2020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D9DE01-ED0F-4A75-8EE8-839626679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5109" y="1818961"/>
            <a:ext cx="6482741" cy="394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59830"/>
      </p:ext>
    </p:extLst>
  </p:cSld>
  <p:clrMapOvr>
    <a:masterClrMapping/>
  </p:clrMapOvr>
</p:sld>
</file>

<file path=ppt/theme/theme1.xml><?xml version="1.0" encoding="utf-8"?>
<a:theme xmlns:a="http://schemas.openxmlformats.org/drawingml/2006/main" name="Rétrospectiv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3129</TotalTime>
  <Words>410</Words>
  <Application>Microsoft Office PowerPoint</Application>
  <PresentationFormat>Grand écran</PresentationFormat>
  <Paragraphs>121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Rétrospective</vt:lpstr>
      <vt:lpstr>Dosages</vt:lpstr>
      <vt:lpstr>La chimie au quotidien</vt:lpstr>
      <vt:lpstr>Spectrophotométrie et échelle de teinte</vt:lpstr>
      <vt:lpstr>Dosage spectrophotométrique  par étalonnage</vt:lpstr>
      <vt:lpstr>Conductimètre</vt:lpstr>
      <vt:lpstr>Lois de Beer-Lambert et Kohlrausch</vt:lpstr>
      <vt:lpstr>Principe de fonctionnement d’un conductimètre</vt:lpstr>
      <vt:lpstr>Montage : réalisation d’un titrage</vt:lpstr>
      <vt:lpstr>Courbe de titrage conductimétrique</vt:lpstr>
      <vt:lpstr>Titrage des ions chlorures  par une solution de nitrate d’argent</vt:lpstr>
      <vt:lpstr>Évolution de la conductivité </vt:lpstr>
      <vt:lpstr>pH – métrie</vt:lpstr>
      <vt:lpstr>Titrage de la soude contenue dans le Destop</vt:lpstr>
      <vt:lpstr>Quel choix faire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Séparations, purifications, contrôles de pureté</dc:title>
  <dc:creator>Rémy BONNEMORT</dc:creator>
  <cp:lastModifiedBy>Rémy BONNEMORT</cp:lastModifiedBy>
  <cp:revision>128</cp:revision>
  <dcterms:created xsi:type="dcterms:W3CDTF">2020-03-15T13:11:31Z</dcterms:created>
  <dcterms:modified xsi:type="dcterms:W3CDTF">2020-06-12T15:50:00Z</dcterms:modified>
</cp:coreProperties>
</file>